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9" r:id="rId3"/>
    <p:sldId id="257" r:id="rId4"/>
    <p:sldId id="258" r:id="rId5"/>
    <p:sldId id="260"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026" y="19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9006427F-E3EC-4BD4-B322-87623E513BF6}" type="datetimeFigureOut">
              <a:rPr lang="en-US" smtClean="0"/>
              <a:t>11/6/2013</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C3422F68-AA27-4B05-A159-00A5DDEB70CF}" type="slidenum">
              <a:rPr lang="en-US" smtClean="0"/>
              <a:t>‹#›</a:t>
            </a:fld>
            <a:endParaRPr lang="en-US"/>
          </a:p>
        </p:txBody>
      </p:sp>
    </p:spTree>
    <p:extLst>
      <p:ext uri="{BB962C8B-B14F-4D97-AF65-F5344CB8AC3E}">
        <p14:creationId xmlns:p14="http://schemas.microsoft.com/office/powerpoint/2010/main" val="841634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E6406DF7-5231-4C9E-AF40-8BA01EE4B074}" type="datetimeFigureOut">
              <a:rPr lang="en-US" smtClean="0"/>
              <a:t>11/6/2013</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D2980650-177B-4AD4-9FB7-622DD5AF002A}" type="slidenum">
              <a:rPr lang="en-US" smtClean="0"/>
              <a:t>‹#›</a:t>
            </a:fld>
            <a:endParaRPr lang="en-US"/>
          </a:p>
        </p:txBody>
      </p:sp>
    </p:spTree>
    <p:extLst>
      <p:ext uri="{BB962C8B-B14F-4D97-AF65-F5344CB8AC3E}">
        <p14:creationId xmlns:p14="http://schemas.microsoft.com/office/powerpoint/2010/main" val="2361668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5</a:t>
            </a:fld>
            <a:endParaRPr lang="en-US"/>
          </a:p>
        </p:txBody>
      </p:sp>
    </p:spTree>
    <p:extLst>
      <p:ext uri="{BB962C8B-B14F-4D97-AF65-F5344CB8AC3E}">
        <p14:creationId xmlns:p14="http://schemas.microsoft.com/office/powerpoint/2010/main" val="29883899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15</a:t>
            </a:fld>
            <a:endParaRPr lang="en-US"/>
          </a:p>
        </p:txBody>
      </p:sp>
    </p:spTree>
    <p:extLst>
      <p:ext uri="{BB962C8B-B14F-4D97-AF65-F5344CB8AC3E}">
        <p14:creationId xmlns:p14="http://schemas.microsoft.com/office/powerpoint/2010/main" val="3292036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16</a:t>
            </a:fld>
            <a:endParaRPr lang="en-US"/>
          </a:p>
        </p:txBody>
      </p:sp>
    </p:spTree>
    <p:extLst>
      <p:ext uri="{BB962C8B-B14F-4D97-AF65-F5344CB8AC3E}">
        <p14:creationId xmlns:p14="http://schemas.microsoft.com/office/powerpoint/2010/main" val="2130792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17</a:t>
            </a:fld>
            <a:endParaRPr lang="en-US"/>
          </a:p>
        </p:txBody>
      </p:sp>
    </p:spTree>
    <p:extLst>
      <p:ext uri="{BB962C8B-B14F-4D97-AF65-F5344CB8AC3E}">
        <p14:creationId xmlns:p14="http://schemas.microsoft.com/office/powerpoint/2010/main" val="1683946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18</a:t>
            </a:fld>
            <a:endParaRPr lang="en-US"/>
          </a:p>
        </p:txBody>
      </p:sp>
    </p:spTree>
    <p:extLst>
      <p:ext uri="{BB962C8B-B14F-4D97-AF65-F5344CB8AC3E}">
        <p14:creationId xmlns:p14="http://schemas.microsoft.com/office/powerpoint/2010/main" val="3248813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19</a:t>
            </a:fld>
            <a:endParaRPr lang="en-US"/>
          </a:p>
        </p:txBody>
      </p:sp>
    </p:spTree>
    <p:extLst>
      <p:ext uri="{BB962C8B-B14F-4D97-AF65-F5344CB8AC3E}">
        <p14:creationId xmlns:p14="http://schemas.microsoft.com/office/powerpoint/2010/main" val="2628937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20</a:t>
            </a:fld>
            <a:endParaRPr lang="en-US"/>
          </a:p>
        </p:txBody>
      </p:sp>
    </p:spTree>
    <p:extLst>
      <p:ext uri="{BB962C8B-B14F-4D97-AF65-F5344CB8AC3E}">
        <p14:creationId xmlns:p14="http://schemas.microsoft.com/office/powerpoint/2010/main" val="2907252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21</a:t>
            </a:fld>
            <a:endParaRPr lang="en-US"/>
          </a:p>
        </p:txBody>
      </p:sp>
    </p:spTree>
    <p:extLst>
      <p:ext uri="{BB962C8B-B14F-4D97-AF65-F5344CB8AC3E}">
        <p14:creationId xmlns:p14="http://schemas.microsoft.com/office/powerpoint/2010/main" val="4758963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a:t>
            </a:r>
          </a:p>
          <a:p>
            <a:r>
              <a:rPr lang="en-US" dirty="0" smtClean="0"/>
              <a:t>Explanation: The general idea of this selection provides the clues to the meaning of the word "lucid." Mr. Petrie is described as a teacher who makes difficult ideas easy to understand. It would make sense that his explanations would be clear, or lucid.</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22</a:t>
            </a:fld>
            <a:endParaRPr lang="en-US"/>
          </a:p>
        </p:txBody>
      </p:sp>
    </p:spTree>
    <p:extLst>
      <p:ext uri="{BB962C8B-B14F-4D97-AF65-F5344CB8AC3E}">
        <p14:creationId xmlns:p14="http://schemas.microsoft.com/office/powerpoint/2010/main" val="31114404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t>
            </a:r>
            <a:r>
              <a:rPr lang="en-US" baseline="0" dirty="0" smtClean="0"/>
              <a:t> You are looking to use the adjective form in this sentence of the word base.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23</a:t>
            </a:fld>
            <a:endParaRPr lang="en-US"/>
          </a:p>
        </p:txBody>
      </p:sp>
    </p:spTree>
    <p:extLst>
      <p:ext uri="{BB962C8B-B14F-4D97-AF65-F5344CB8AC3E}">
        <p14:creationId xmlns:p14="http://schemas.microsoft.com/office/powerpoint/2010/main" val="15247409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24</a:t>
            </a:fld>
            <a:endParaRPr lang="en-US"/>
          </a:p>
        </p:txBody>
      </p:sp>
    </p:spTree>
    <p:extLst>
      <p:ext uri="{BB962C8B-B14F-4D97-AF65-F5344CB8AC3E}">
        <p14:creationId xmlns:p14="http://schemas.microsoft.com/office/powerpoint/2010/main" val="249818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7</a:t>
            </a:fld>
            <a:endParaRPr lang="en-US"/>
          </a:p>
        </p:txBody>
      </p:sp>
    </p:spTree>
    <p:extLst>
      <p:ext uri="{BB962C8B-B14F-4D97-AF65-F5344CB8AC3E}">
        <p14:creationId xmlns:p14="http://schemas.microsoft.com/office/powerpoint/2010/main" val="160428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8</a:t>
            </a:fld>
            <a:endParaRPr lang="en-US"/>
          </a:p>
        </p:txBody>
      </p:sp>
    </p:spTree>
    <p:extLst>
      <p:ext uri="{BB962C8B-B14F-4D97-AF65-F5344CB8AC3E}">
        <p14:creationId xmlns:p14="http://schemas.microsoft.com/office/powerpoint/2010/main" val="3175526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9</a:t>
            </a:fld>
            <a:endParaRPr lang="en-US"/>
          </a:p>
        </p:txBody>
      </p:sp>
    </p:spTree>
    <p:extLst>
      <p:ext uri="{BB962C8B-B14F-4D97-AF65-F5344CB8AC3E}">
        <p14:creationId xmlns:p14="http://schemas.microsoft.com/office/powerpoint/2010/main" val="2693651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 </a:t>
            </a:r>
          </a:p>
          <a:p>
            <a:r>
              <a:rPr lang="en-US" dirty="0" smtClean="0"/>
              <a:t>Explanation: From this passage, the reader can tell that augmenting has to do with increasing or adding to something. If the committee increased the budget, they "would then be able to purchase the necessary supplies."</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10</a:t>
            </a:fld>
            <a:endParaRPr lang="en-US"/>
          </a:p>
        </p:txBody>
      </p:sp>
    </p:spTree>
    <p:extLst>
      <p:ext uri="{BB962C8B-B14F-4D97-AF65-F5344CB8AC3E}">
        <p14:creationId xmlns:p14="http://schemas.microsoft.com/office/powerpoint/2010/main" val="1163767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p>
          <a:p>
            <a:r>
              <a:rPr lang="en-US" dirty="0" smtClean="0"/>
              <a:t>Explanation: The paragraph concludes with: "A NASA spokesperson said that the launch will still happen, but they are not sure when." If something is indefinite it is not definite. This answer choice makes the most sense in light of the last sentence.</a:t>
            </a:r>
          </a:p>
          <a:p>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11</a:t>
            </a:fld>
            <a:endParaRPr lang="en-US"/>
          </a:p>
        </p:txBody>
      </p:sp>
    </p:spTree>
    <p:extLst>
      <p:ext uri="{BB962C8B-B14F-4D97-AF65-F5344CB8AC3E}">
        <p14:creationId xmlns:p14="http://schemas.microsoft.com/office/powerpoint/2010/main" val="3162875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
            </a:r>
          </a:p>
          <a:p>
            <a:r>
              <a:rPr lang="en-US" dirty="0" smtClean="0"/>
              <a:t>Explanation:</a:t>
            </a:r>
            <a:r>
              <a:rPr lang="en-US" baseline="0" dirty="0" smtClean="0"/>
              <a:t> </a:t>
            </a:r>
            <a:r>
              <a:rPr lang="en-US" dirty="0" smtClean="0"/>
              <a:t> The word object has multiple meanings. It can mean "to complain" or "a thing." The correct answer and the sentence in the box both use the first definition of object.</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12</a:t>
            </a:fld>
            <a:endParaRPr lang="en-US"/>
          </a:p>
        </p:txBody>
      </p:sp>
    </p:spTree>
    <p:extLst>
      <p:ext uri="{BB962C8B-B14F-4D97-AF65-F5344CB8AC3E}">
        <p14:creationId xmlns:p14="http://schemas.microsoft.com/office/powerpoint/2010/main" val="3256464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 </a:t>
            </a:r>
          </a:p>
          <a:p>
            <a:r>
              <a:rPr lang="en-US" dirty="0" smtClean="0"/>
              <a:t>Explanation: The word account has multiple meanings. It can mean "a record of money paid out and money received" or "to give an explanation." The correct answer and the sentence in the box both use the second definition of account.</a:t>
            </a:r>
            <a:endParaRPr lang="en-US" dirty="0"/>
          </a:p>
        </p:txBody>
      </p:sp>
      <p:sp>
        <p:nvSpPr>
          <p:cNvPr id="4" name="Slide Number Placeholder 3"/>
          <p:cNvSpPr>
            <a:spLocks noGrp="1"/>
          </p:cNvSpPr>
          <p:nvPr>
            <p:ph type="sldNum" sz="quarter" idx="10"/>
          </p:nvPr>
        </p:nvSpPr>
        <p:spPr/>
        <p:txBody>
          <a:bodyPr/>
          <a:lstStyle/>
          <a:p>
            <a:fld id="{D2980650-177B-4AD4-9FB7-622DD5AF002A}" type="slidenum">
              <a:rPr lang="en-US" smtClean="0"/>
              <a:t>13</a:t>
            </a:fld>
            <a:endParaRPr lang="en-US"/>
          </a:p>
        </p:txBody>
      </p:sp>
    </p:spTree>
    <p:extLst>
      <p:ext uri="{BB962C8B-B14F-4D97-AF65-F5344CB8AC3E}">
        <p14:creationId xmlns:p14="http://schemas.microsoft.com/office/powerpoint/2010/main" val="2754111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a:t>
            </a:r>
          </a:p>
          <a:p>
            <a:r>
              <a:rPr lang="en-US" dirty="0" smtClean="0"/>
              <a:t>Explanation:</a:t>
            </a:r>
            <a:r>
              <a:rPr lang="en-US" baseline="0" dirty="0" smtClean="0"/>
              <a:t> The word console has multiple meanings. </a:t>
            </a:r>
            <a:r>
              <a:rPr lang="en-US" baseline="0" smtClean="0"/>
              <a:t>In the context of this sentence, console means "a piece of furniture."</a:t>
            </a:r>
            <a:endParaRPr lang="en-US"/>
          </a:p>
        </p:txBody>
      </p:sp>
      <p:sp>
        <p:nvSpPr>
          <p:cNvPr id="4" name="Slide Number Placeholder 3"/>
          <p:cNvSpPr>
            <a:spLocks noGrp="1"/>
          </p:cNvSpPr>
          <p:nvPr>
            <p:ph type="sldNum" sz="quarter" idx="10"/>
          </p:nvPr>
        </p:nvSpPr>
        <p:spPr/>
        <p:txBody>
          <a:bodyPr/>
          <a:lstStyle/>
          <a:p>
            <a:fld id="{D2980650-177B-4AD4-9FB7-622DD5AF002A}" type="slidenum">
              <a:rPr lang="en-US" smtClean="0"/>
              <a:t>14</a:t>
            </a:fld>
            <a:endParaRPr lang="en-US"/>
          </a:p>
        </p:txBody>
      </p:sp>
    </p:spTree>
    <p:extLst>
      <p:ext uri="{BB962C8B-B14F-4D97-AF65-F5344CB8AC3E}">
        <p14:creationId xmlns:p14="http://schemas.microsoft.com/office/powerpoint/2010/main" val="3079812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9EF2E9F-F964-4FE8-81C7-552C7389AC87}" type="datetimeFigureOut">
              <a:rPr lang="en-US" smtClean="0"/>
              <a:t>11/6/2013</a:t>
            </a:fld>
            <a:endParaRPr lang="en-US"/>
          </a:p>
        </p:txBody>
      </p:sp>
      <p:sp>
        <p:nvSpPr>
          <p:cNvPr id="16" name="Slide Number Placeholder 15"/>
          <p:cNvSpPr>
            <a:spLocks noGrp="1"/>
          </p:cNvSpPr>
          <p:nvPr>
            <p:ph type="sldNum" sz="quarter" idx="11"/>
          </p:nvPr>
        </p:nvSpPr>
        <p:spPr/>
        <p:txBody>
          <a:bodyPr/>
          <a:lstStyle/>
          <a:p>
            <a:fld id="{B09697DB-721E-433C-8520-28B1891535FD}"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F2E9F-F964-4FE8-81C7-552C7389AC87}"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697DB-721E-433C-8520-28B1891535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EF2E9F-F964-4FE8-81C7-552C7389AC87}"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697DB-721E-433C-8520-28B1891535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9EF2E9F-F964-4FE8-81C7-552C7389AC87}" type="datetimeFigureOut">
              <a:rPr lang="en-US" smtClean="0"/>
              <a:t>11/6/2013</a:t>
            </a:fld>
            <a:endParaRPr lang="en-US"/>
          </a:p>
        </p:txBody>
      </p:sp>
      <p:sp>
        <p:nvSpPr>
          <p:cNvPr id="15" name="Slide Number Placeholder 14"/>
          <p:cNvSpPr>
            <a:spLocks noGrp="1"/>
          </p:cNvSpPr>
          <p:nvPr>
            <p:ph type="sldNum" sz="quarter" idx="15"/>
          </p:nvPr>
        </p:nvSpPr>
        <p:spPr/>
        <p:txBody>
          <a:bodyPr/>
          <a:lstStyle>
            <a:lvl1pPr algn="ctr">
              <a:defRPr/>
            </a:lvl1pPr>
          </a:lstStyle>
          <a:p>
            <a:fld id="{B09697DB-721E-433C-8520-28B1891535FD}"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9EF2E9F-F964-4FE8-81C7-552C7389AC87}" type="datetimeFigureOut">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697DB-721E-433C-8520-28B1891535FD}"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9EF2E9F-F964-4FE8-81C7-552C7389AC87}" type="datetimeFigureOut">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9697DB-721E-433C-8520-28B1891535FD}"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09697DB-721E-433C-8520-28B1891535FD}"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9EF2E9F-F964-4FE8-81C7-552C7389AC87}" type="datetimeFigureOut">
              <a:rPr lang="en-US" smtClean="0"/>
              <a:t>11/6/2013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EF2E9F-F964-4FE8-81C7-552C7389AC87}" type="datetimeFigureOut">
              <a:rPr lang="en-US" smtClean="0"/>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9697DB-721E-433C-8520-28B1891535FD}"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EF2E9F-F964-4FE8-81C7-552C7389AC87}" type="datetimeFigureOut">
              <a:rPr lang="en-US" smtClean="0"/>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9697DB-721E-433C-8520-28B1891535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9EF2E9F-F964-4FE8-81C7-552C7389AC87}" type="datetimeFigureOut">
              <a:rPr lang="en-US" smtClean="0"/>
              <a:t>11/6/2013</a:t>
            </a:fld>
            <a:endParaRPr lang="en-US"/>
          </a:p>
        </p:txBody>
      </p:sp>
      <p:sp>
        <p:nvSpPr>
          <p:cNvPr id="9" name="Slide Number Placeholder 8"/>
          <p:cNvSpPr>
            <a:spLocks noGrp="1"/>
          </p:cNvSpPr>
          <p:nvPr>
            <p:ph type="sldNum" sz="quarter" idx="15"/>
          </p:nvPr>
        </p:nvSpPr>
        <p:spPr/>
        <p:txBody>
          <a:bodyPr/>
          <a:lstStyle/>
          <a:p>
            <a:fld id="{B09697DB-721E-433C-8520-28B1891535FD}"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9EF2E9F-F964-4FE8-81C7-552C7389AC87}" type="datetimeFigureOut">
              <a:rPr lang="en-US" smtClean="0"/>
              <a:t>11/6/2013</a:t>
            </a:fld>
            <a:endParaRPr lang="en-US"/>
          </a:p>
        </p:txBody>
      </p:sp>
      <p:sp>
        <p:nvSpPr>
          <p:cNvPr id="9" name="Slide Number Placeholder 8"/>
          <p:cNvSpPr>
            <a:spLocks noGrp="1"/>
          </p:cNvSpPr>
          <p:nvPr>
            <p:ph type="sldNum" sz="quarter" idx="11"/>
          </p:nvPr>
        </p:nvSpPr>
        <p:spPr/>
        <p:txBody>
          <a:bodyPr/>
          <a:lstStyle/>
          <a:p>
            <a:fld id="{B09697DB-721E-433C-8520-28B1891535F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9EF2E9F-F964-4FE8-81C7-552C7389AC87}" type="datetimeFigureOut">
              <a:rPr lang="en-US" smtClean="0"/>
              <a:t>11/6/2013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09697DB-721E-433C-8520-28B1891535FD}"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d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2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Thursday, November 7</a:t>
            </a:r>
            <a:r>
              <a:rPr lang="en-US" baseline="30000" dirty="0" smtClean="0"/>
              <a:t>th</a:t>
            </a:r>
            <a:r>
              <a:rPr lang="en-US" dirty="0" smtClean="0"/>
              <a:t>, 2013</a:t>
            </a:r>
            <a:endParaRPr lang="en-US" dirty="0"/>
          </a:p>
        </p:txBody>
      </p:sp>
      <p:sp>
        <p:nvSpPr>
          <p:cNvPr id="2" name="Title 1"/>
          <p:cNvSpPr>
            <a:spLocks noGrp="1"/>
          </p:cNvSpPr>
          <p:nvPr>
            <p:ph type="ctrTitle"/>
          </p:nvPr>
        </p:nvSpPr>
        <p:spPr/>
        <p:txBody>
          <a:bodyPr/>
          <a:lstStyle/>
          <a:p>
            <a:r>
              <a:rPr lang="en-US" dirty="0" smtClean="0"/>
              <a:t>Context Clues Review Jeopardy</a:t>
            </a:r>
            <a:endParaRPr lang="en-US" dirty="0"/>
          </a:p>
        </p:txBody>
      </p:sp>
    </p:spTree>
    <p:extLst>
      <p:ext uri="{BB962C8B-B14F-4D97-AF65-F5344CB8AC3E}">
        <p14:creationId xmlns:p14="http://schemas.microsoft.com/office/powerpoint/2010/main" val="2039899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1" y="1676400"/>
            <a:ext cx="7467600" cy="4572000"/>
          </a:xfrm>
        </p:spPr>
      </p:pic>
      <p:sp>
        <p:nvSpPr>
          <p:cNvPr id="3" name="Title 2"/>
          <p:cNvSpPr>
            <a:spLocks noGrp="1"/>
          </p:cNvSpPr>
          <p:nvPr>
            <p:ph type="title"/>
          </p:nvPr>
        </p:nvSpPr>
        <p:spPr/>
        <p:txBody>
          <a:bodyPr/>
          <a:lstStyle/>
          <a:p>
            <a:r>
              <a:rPr lang="en-US" dirty="0" smtClean="0"/>
              <a:t>Context Clue Practice 1: 100</a:t>
            </a:r>
            <a:endParaRPr lang="en-US" dirty="0"/>
          </a:p>
        </p:txBody>
      </p:sp>
    </p:spTree>
    <p:extLst>
      <p:ext uri="{BB962C8B-B14F-4D97-AF65-F5344CB8AC3E}">
        <p14:creationId xmlns:p14="http://schemas.microsoft.com/office/powerpoint/2010/main" val="14854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00200"/>
            <a:ext cx="7238999" cy="4724399"/>
          </a:xfrm>
        </p:spPr>
      </p:pic>
      <p:sp>
        <p:nvSpPr>
          <p:cNvPr id="3" name="Title 2"/>
          <p:cNvSpPr>
            <a:spLocks noGrp="1"/>
          </p:cNvSpPr>
          <p:nvPr>
            <p:ph type="title"/>
          </p:nvPr>
        </p:nvSpPr>
        <p:spPr/>
        <p:txBody>
          <a:bodyPr/>
          <a:lstStyle/>
          <a:p>
            <a:r>
              <a:rPr lang="en-US" dirty="0" smtClean="0"/>
              <a:t>Context Clue Practice 1: 200</a:t>
            </a:r>
            <a:endParaRPr lang="en-US" dirty="0"/>
          </a:p>
        </p:txBody>
      </p:sp>
    </p:spTree>
    <p:extLst>
      <p:ext uri="{BB962C8B-B14F-4D97-AF65-F5344CB8AC3E}">
        <p14:creationId xmlns:p14="http://schemas.microsoft.com/office/powerpoint/2010/main" val="4071274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524000"/>
            <a:ext cx="7620000" cy="4572000"/>
          </a:xfrm>
        </p:spPr>
      </p:pic>
      <p:sp>
        <p:nvSpPr>
          <p:cNvPr id="3" name="Title 2"/>
          <p:cNvSpPr>
            <a:spLocks noGrp="1"/>
          </p:cNvSpPr>
          <p:nvPr>
            <p:ph type="title"/>
          </p:nvPr>
        </p:nvSpPr>
        <p:spPr/>
        <p:txBody>
          <a:bodyPr/>
          <a:lstStyle/>
          <a:p>
            <a:r>
              <a:rPr lang="en-US" dirty="0" smtClean="0"/>
              <a:t>Context Clue Practice 1: 300</a:t>
            </a:r>
            <a:endParaRPr lang="en-US" dirty="0"/>
          </a:p>
        </p:txBody>
      </p:sp>
    </p:spTree>
    <p:extLst>
      <p:ext uri="{BB962C8B-B14F-4D97-AF65-F5344CB8AC3E}">
        <p14:creationId xmlns:p14="http://schemas.microsoft.com/office/powerpoint/2010/main" val="1397558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600200"/>
            <a:ext cx="7543800" cy="4648199"/>
          </a:xfrm>
        </p:spPr>
      </p:pic>
      <p:sp>
        <p:nvSpPr>
          <p:cNvPr id="3" name="Title 2"/>
          <p:cNvSpPr>
            <a:spLocks noGrp="1"/>
          </p:cNvSpPr>
          <p:nvPr>
            <p:ph type="title"/>
          </p:nvPr>
        </p:nvSpPr>
        <p:spPr/>
        <p:txBody>
          <a:bodyPr/>
          <a:lstStyle/>
          <a:p>
            <a:r>
              <a:rPr lang="en-US" dirty="0" smtClean="0"/>
              <a:t>Context Clue Practice 1: 400</a:t>
            </a:r>
            <a:endParaRPr lang="en-US" dirty="0"/>
          </a:p>
        </p:txBody>
      </p:sp>
    </p:spTree>
    <p:extLst>
      <p:ext uri="{BB962C8B-B14F-4D97-AF65-F5344CB8AC3E}">
        <p14:creationId xmlns:p14="http://schemas.microsoft.com/office/powerpoint/2010/main" val="1601276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00200"/>
            <a:ext cx="7315200" cy="4724400"/>
          </a:xfrm>
        </p:spPr>
      </p:pic>
      <p:sp>
        <p:nvSpPr>
          <p:cNvPr id="3" name="Title 2"/>
          <p:cNvSpPr>
            <a:spLocks noGrp="1"/>
          </p:cNvSpPr>
          <p:nvPr>
            <p:ph type="title"/>
          </p:nvPr>
        </p:nvSpPr>
        <p:spPr/>
        <p:txBody>
          <a:bodyPr/>
          <a:lstStyle/>
          <a:p>
            <a:r>
              <a:rPr lang="en-US" dirty="0" smtClean="0"/>
              <a:t>Context Clue Practice 1: 500</a:t>
            </a:r>
            <a:endParaRPr lang="en-US" dirty="0"/>
          </a:p>
        </p:txBody>
      </p:sp>
    </p:spTree>
    <p:extLst>
      <p:ext uri="{BB962C8B-B14F-4D97-AF65-F5344CB8AC3E}">
        <p14:creationId xmlns:p14="http://schemas.microsoft.com/office/powerpoint/2010/main" val="4045209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2133600"/>
            <a:ext cx="7372350" cy="1371600"/>
          </a:xfrm>
        </p:spPr>
      </p:pic>
      <p:sp>
        <p:nvSpPr>
          <p:cNvPr id="3" name="Title 2"/>
          <p:cNvSpPr>
            <a:spLocks noGrp="1"/>
          </p:cNvSpPr>
          <p:nvPr>
            <p:ph type="title"/>
          </p:nvPr>
        </p:nvSpPr>
        <p:spPr/>
        <p:txBody>
          <a:bodyPr/>
          <a:lstStyle/>
          <a:p>
            <a:r>
              <a:rPr lang="en-US" dirty="0" smtClean="0"/>
              <a:t>What Kind of Context Clue? : 100</a:t>
            </a:r>
            <a:endParaRPr lang="en-US" dirty="0"/>
          </a:p>
        </p:txBody>
      </p:sp>
      <p:sp>
        <p:nvSpPr>
          <p:cNvPr id="5" name="TextBox 4"/>
          <p:cNvSpPr txBox="1"/>
          <p:nvPr/>
        </p:nvSpPr>
        <p:spPr>
          <a:xfrm>
            <a:off x="762000" y="3886200"/>
            <a:ext cx="7239000" cy="2031325"/>
          </a:xfrm>
          <a:prstGeom prst="rect">
            <a:avLst/>
          </a:prstGeom>
          <a:noFill/>
        </p:spPr>
        <p:txBody>
          <a:bodyPr wrap="square" rtlCol="0">
            <a:spAutoFit/>
          </a:bodyPr>
          <a:lstStyle/>
          <a:p>
            <a:r>
              <a:rPr lang="en-US" dirty="0" smtClean="0"/>
              <a:t>What kind of context clue could be used here to determine the meaning of the word </a:t>
            </a:r>
            <a:r>
              <a:rPr lang="en-US" i="1" dirty="0" smtClean="0"/>
              <a:t>noxious</a:t>
            </a:r>
            <a:r>
              <a:rPr lang="en-US" dirty="0" smtClean="0"/>
              <a:t>?</a:t>
            </a:r>
          </a:p>
          <a:p>
            <a:endParaRPr lang="en-US" dirty="0"/>
          </a:p>
          <a:p>
            <a:r>
              <a:rPr lang="en-US" dirty="0" smtClean="0"/>
              <a:t>A.) A synonym clue</a:t>
            </a:r>
          </a:p>
          <a:p>
            <a:r>
              <a:rPr lang="en-US" dirty="0" smtClean="0"/>
              <a:t>B.) A comparison clue</a:t>
            </a:r>
          </a:p>
          <a:p>
            <a:r>
              <a:rPr lang="en-US" dirty="0" smtClean="0"/>
              <a:t>C.) An example clue</a:t>
            </a:r>
          </a:p>
          <a:p>
            <a:r>
              <a:rPr lang="en-US" dirty="0" smtClean="0"/>
              <a:t>D.) None of </a:t>
            </a:r>
            <a:r>
              <a:rPr lang="en-US" smtClean="0"/>
              <a:t>the above</a:t>
            </a:r>
            <a:endParaRPr lang="en-US" dirty="0"/>
          </a:p>
        </p:txBody>
      </p:sp>
    </p:spTree>
    <p:extLst>
      <p:ext uri="{BB962C8B-B14F-4D97-AF65-F5344CB8AC3E}">
        <p14:creationId xmlns:p14="http://schemas.microsoft.com/office/powerpoint/2010/main" val="3534340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981200"/>
            <a:ext cx="7391400" cy="1295400"/>
          </a:xfrm>
        </p:spPr>
      </p:pic>
      <p:sp>
        <p:nvSpPr>
          <p:cNvPr id="3" name="Title 2"/>
          <p:cNvSpPr>
            <a:spLocks noGrp="1"/>
          </p:cNvSpPr>
          <p:nvPr>
            <p:ph type="title"/>
          </p:nvPr>
        </p:nvSpPr>
        <p:spPr/>
        <p:txBody>
          <a:bodyPr/>
          <a:lstStyle/>
          <a:p>
            <a:r>
              <a:rPr lang="en-US" dirty="0" smtClean="0"/>
              <a:t>What Kind of Context Clue? : 200</a:t>
            </a:r>
            <a:endParaRPr lang="en-US" dirty="0"/>
          </a:p>
        </p:txBody>
      </p:sp>
      <p:sp>
        <p:nvSpPr>
          <p:cNvPr id="5" name="TextBox 4"/>
          <p:cNvSpPr txBox="1"/>
          <p:nvPr/>
        </p:nvSpPr>
        <p:spPr>
          <a:xfrm>
            <a:off x="685800" y="3581400"/>
            <a:ext cx="7315200" cy="2031325"/>
          </a:xfrm>
          <a:prstGeom prst="rect">
            <a:avLst/>
          </a:prstGeom>
          <a:noFill/>
        </p:spPr>
        <p:txBody>
          <a:bodyPr wrap="square" rtlCol="0">
            <a:spAutoFit/>
          </a:bodyPr>
          <a:lstStyle/>
          <a:p>
            <a:r>
              <a:rPr lang="en-US" dirty="0" smtClean="0"/>
              <a:t>Identify what type of context clue would be useful to determine the meaning of </a:t>
            </a:r>
            <a:r>
              <a:rPr lang="en-US" i="1" dirty="0" smtClean="0"/>
              <a:t>contusion</a:t>
            </a:r>
            <a:r>
              <a:rPr lang="en-US" dirty="0" smtClean="0"/>
              <a:t>.</a:t>
            </a:r>
          </a:p>
          <a:p>
            <a:endParaRPr lang="en-US" dirty="0"/>
          </a:p>
          <a:p>
            <a:r>
              <a:rPr lang="en-US" dirty="0" smtClean="0"/>
              <a:t>A.) Definition/synonym clue</a:t>
            </a:r>
          </a:p>
          <a:p>
            <a:r>
              <a:rPr lang="en-US" dirty="0" smtClean="0"/>
              <a:t>B.) Contrast clue</a:t>
            </a:r>
          </a:p>
          <a:p>
            <a:r>
              <a:rPr lang="en-US" dirty="0" smtClean="0"/>
              <a:t>C.) Restatement clue</a:t>
            </a:r>
          </a:p>
          <a:p>
            <a:r>
              <a:rPr lang="en-US" dirty="0" smtClean="0"/>
              <a:t>D.) An example clue</a:t>
            </a:r>
            <a:endParaRPr lang="en-US" dirty="0"/>
          </a:p>
        </p:txBody>
      </p:sp>
    </p:spTree>
    <p:extLst>
      <p:ext uri="{BB962C8B-B14F-4D97-AF65-F5344CB8AC3E}">
        <p14:creationId xmlns:p14="http://schemas.microsoft.com/office/powerpoint/2010/main" val="20305955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Kind of Context Clue? : 300</a:t>
            </a:r>
            <a:endParaRPr lang="en-US" dirty="0"/>
          </a:p>
        </p:txBody>
      </p:sp>
      <p:pic>
        <p:nvPicPr>
          <p:cNvPr id="7"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1676400"/>
            <a:ext cx="7162800" cy="1600200"/>
          </a:xfrm>
          <a:prstGeom prst="rect">
            <a:avLst/>
          </a:prstGeom>
        </p:spPr>
      </p:pic>
      <p:sp>
        <p:nvSpPr>
          <p:cNvPr id="9" name="TextBox 8"/>
          <p:cNvSpPr txBox="1"/>
          <p:nvPr/>
        </p:nvSpPr>
        <p:spPr>
          <a:xfrm>
            <a:off x="685800" y="3810000"/>
            <a:ext cx="7086600" cy="2308324"/>
          </a:xfrm>
          <a:prstGeom prst="rect">
            <a:avLst/>
          </a:prstGeom>
          <a:noFill/>
        </p:spPr>
        <p:txBody>
          <a:bodyPr wrap="square" rtlCol="0">
            <a:spAutoFit/>
          </a:bodyPr>
          <a:lstStyle/>
          <a:p>
            <a:r>
              <a:rPr lang="en-US" dirty="0" smtClean="0"/>
              <a:t>Identify which kind of context clue could be used to identify the meaning of the word </a:t>
            </a:r>
            <a:r>
              <a:rPr lang="en-US" i="1" dirty="0" smtClean="0"/>
              <a:t>biographer</a:t>
            </a:r>
            <a:r>
              <a:rPr lang="en-US" dirty="0" smtClean="0"/>
              <a:t> based on its appearance in the sentence. </a:t>
            </a:r>
          </a:p>
          <a:p>
            <a:endParaRPr lang="en-US" dirty="0"/>
          </a:p>
          <a:p>
            <a:r>
              <a:rPr lang="en-US" dirty="0" smtClean="0"/>
              <a:t>A.) A restatement clue</a:t>
            </a:r>
          </a:p>
          <a:p>
            <a:r>
              <a:rPr lang="en-US" dirty="0" smtClean="0"/>
              <a:t>B.) An explanation clue</a:t>
            </a:r>
          </a:p>
          <a:p>
            <a:r>
              <a:rPr lang="en-US" dirty="0" smtClean="0"/>
              <a:t>C.) An example clue</a:t>
            </a:r>
          </a:p>
          <a:p>
            <a:r>
              <a:rPr lang="en-US" dirty="0" smtClean="0"/>
              <a:t>D.) None of the above</a:t>
            </a:r>
            <a:endParaRPr lang="en-US" dirty="0"/>
          </a:p>
        </p:txBody>
      </p:sp>
    </p:spTree>
    <p:extLst>
      <p:ext uri="{BB962C8B-B14F-4D97-AF65-F5344CB8AC3E}">
        <p14:creationId xmlns:p14="http://schemas.microsoft.com/office/powerpoint/2010/main" val="2552208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Kind of Context Clue? : 400</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828800"/>
            <a:ext cx="7315200" cy="1219200"/>
          </a:xfrm>
        </p:spPr>
      </p:pic>
      <p:sp>
        <p:nvSpPr>
          <p:cNvPr id="6" name="TextBox 5"/>
          <p:cNvSpPr txBox="1"/>
          <p:nvPr/>
        </p:nvSpPr>
        <p:spPr>
          <a:xfrm>
            <a:off x="609600" y="3505200"/>
            <a:ext cx="7239000" cy="2031325"/>
          </a:xfrm>
          <a:prstGeom prst="rect">
            <a:avLst/>
          </a:prstGeom>
          <a:noFill/>
        </p:spPr>
        <p:txBody>
          <a:bodyPr wrap="square" rtlCol="0">
            <a:spAutoFit/>
          </a:bodyPr>
          <a:lstStyle/>
          <a:p>
            <a:r>
              <a:rPr lang="en-US" dirty="0" smtClean="0"/>
              <a:t>Identify the specific type of context clue that may be useful in determining the meaning of </a:t>
            </a:r>
            <a:r>
              <a:rPr lang="en-US" i="1" dirty="0" smtClean="0"/>
              <a:t>squalid</a:t>
            </a:r>
            <a:r>
              <a:rPr lang="en-US" dirty="0" smtClean="0"/>
              <a:t>.</a:t>
            </a:r>
          </a:p>
          <a:p>
            <a:endParaRPr lang="en-US" dirty="0"/>
          </a:p>
          <a:p>
            <a:r>
              <a:rPr lang="en-US" dirty="0" smtClean="0"/>
              <a:t>A.) Restatement clue</a:t>
            </a:r>
          </a:p>
          <a:p>
            <a:r>
              <a:rPr lang="en-US" dirty="0" smtClean="0"/>
              <a:t>B.) An example clue</a:t>
            </a:r>
          </a:p>
          <a:p>
            <a:r>
              <a:rPr lang="en-US" dirty="0" smtClean="0"/>
              <a:t>C.) Definition/synonym clue</a:t>
            </a:r>
          </a:p>
          <a:p>
            <a:r>
              <a:rPr lang="en-US" dirty="0" smtClean="0"/>
              <a:t>D.) All of the above</a:t>
            </a:r>
            <a:endParaRPr lang="en-US" dirty="0"/>
          </a:p>
        </p:txBody>
      </p:sp>
    </p:spTree>
    <p:extLst>
      <p:ext uri="{BB962C8B-B14F-4D97-AF65-F5344CB8AC3E}">
        <p14:creationId xmlns:p14="http://schemas.microsoft.com/office/powerpoint/2010/main" val="510040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Kind of Context Clue? : 500</a:t>
            </a:r>
            <a:endParaRPr lang="en-US" dirty="0"/>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905000"/>
            <a:ext cx="7239000" cy="1447800"/>
          </a:xfrm>
        </p:spPr>
      </p:pic>
      <p:sp>
        <p:nvSpPr>
          <p:cNvPr id="7" name="TextBox 6"/>
          <p:cNvSpPr txBox="1"/>
          <p:nvPr/>
        </p:nvSpPr>
        <p:spPr>
          <a:xfrm>
            <a:off x="609600" y="3586223"/>
            <a:ext cx="7086600" cy="2031325"/>
          </a:xfrm>
          <a:prstGeom prst="rect">
            <a:avLst/>
          </a:prstGeom>
          <a:noFill/>
        </p:spPr>
        <p:txBody>
          <a:bodyPr wrap="square" rtlCol="0">
            <a:spAutoFit/>
          </a:bodyPr>
          <a:lstStyle/>
          <a:p>
            <a:r>
              <a:rPr lang="en-US" dirty="0" smtClean="0"/>
              <a:t>What type of context clue could be used to determine the meaning of the word </a:t>
            </a:r>
            <a:r>
              <a:rPr lang="en-US" i="1" dirty="0" smtClean="0"/>
              <a:t>calamity</a:t>
            </a:r>
            <a:r>
              <a:rPr lang="en-US" dirty="0" smtClean="0"/>
              <a:t> in this sentence?</a:t>
            </a:r>
          </a:p>
          <a:p>
            <a:endParaRPr lang="en-US" dirty="0"/>
          </a:p>
          <a:p>
            <a:r>
              <a:rPr lang="en-US" dirty="0" smtClean="0"/>
              <a:t>A.) An explanation clue</a:t>
            </a:r>
          </a:p>
          <a:p>
            <a:r>
              <a:rPr lang="en-US" dirty="0" smtClean="0"/>
              <a:t>B.) An example clue</a:t>
            </a:r>
          </a:p>
          <a:p>
            <a:r>
              <a:rPr lang="en-US" dirty="0" smtClean="0"/>
              <a:t>C.) A synonym/definition clue</a:t>
            </a:r>
          </a:p>
          <a:p>
            <a:r>
              <a:rPr lang="en-US" dirty="0" smtClean="0"/>
              <a:t>D.) A restatement clue</a:t>
            </a:r>
            <a:endParaRPr lang="en-US" dirty="0"/>
          </a:p>
        </p:txBody>
      </p:sp>
    </p:spTree>
    <p:extLst>
      <p:ext uri="{BB962C8B-B14F-4D97-AF65-F5344CB8AC3E}">
        <p14:creationId xmlns:p14="http://schemas.microsoft.com/office/powerpoint/2010/main" val="822567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pPr marL="0" indent="0">
              <a:buNone/>
            </a:pPr>
            <a:r>
              <a:rPr lang="en-US" dirty="0" smtClean="0"/>
              <a:t>Define </a:t>
            </a:r>
            <a:r>
              <a:rPr lang="en-US" dirty="0"/>
              <a:t>the meaning of unknown words through context clues and the author’s use of comparison, contrast, definition, restatement, antonym/synonym and example.</a:t>
            </a:r>
          </a:p>
          <a:p>
            <a:pPr marL="0" indent="0">
              <a:buNone/>
            </a:pPr>
            <a:endParaRPr lang="en-US" dirty="0"/>
          </a:p>
        </p:txBody>
      </p:sp>
      <p:sp>
        <p:nvSpPr>
          <p:cNvPr id="3" name="Title 2"/>
          <p:cNvSpPr>
            <a:spLocks noGrp="1"/>
          </p:cNvSpPr>
          <p:nvPr>
            <p:ph type="title"/>
          </p:nvPr>
        </p:nvSpPr>
        <p:spPr/>
        <p:txBody>
          <a:bodyPr>
            <a:normAutofit fontScale="90000"/>
          </a:bodyPr>
          <a:lstStyle/>
          <a:p>
            <a:r>
              <a:rPr lang="en-US" dirty="0" smtClean="0"/>
              <a:t>Learning Targets from Week: Context Clues</a:t>
            </a:r>
            <a:endParaRPr lang="en-US" dirty="0"/>
          </a:p>
        </p:txBody>
      </p:sp>
      <p:pic>
        <p:nvPicPr>
          <p:cNvPr id="4" name="Picture 3"/>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3449782" y="3810000"/>
            <a:ext cx="1747837" cy="1823830"/>
          </a:xfrm>
          <a:prstGeom prst="rect">
            <a:avLst/>
          </a:prstGeom>
        </p:spPr>
      </p:pic>
    </p:spTree>
    <p:extLst>
      <p:ext uri="{BB962C8B-B14F-4D97-AF65-F5344CB8AC3E}">
        <p14:creationId xmlns:p14="http://schemas.microsoft.com/office/powerpoint/2010/main" val="4066596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00200"/>
            <a:ext cx="7696200" cy="4724399"/>
          </a:xfrm>
        </p:spPr>
      </p:pic>
      <p:sp>
        <p:nvSpPr>
          <p:cNvPr id="3" name="Title 2"/>
          <p:cNvSpPr>
            <a:spLocks noGrp="1"/>
          </p:cNvSpPr>
          <p:nvPr>
            <p:ph type="title"/>
          </p:nvPr>
        </p:nvSpPr>
        <p:spPr/>
        <p:txBody>
          <a:bodyPr/>
          <a:lstStyle/>
          <a:p>
            <a:r>
              <a:rPr lang="en-US" dirty="0" smtClean="0"/>
              <a:t>Study Island Context Clues Fun: 100</a:t>
            </a:r>
            <a:endParaRPr lang="en-US" dirty="0"/>
          </a:p>
        </p:txBody>
      </p:sp>
    </p:spTree>
    <p:extLst>
      <p:ext uri="{BB962C8B-B14F-4D97-AF65-F5344CB8AC3E}">
        <p14:creationId xmlns:p14="http://schemas.microsoft.com/office/powerpoint/2010/main" val="9550825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00200"/>
            <a:ext cx="7772401" cy="4724400"/>
          </a:xfrm>
        </p:spPr>
      </p:pic>
      <p:sp>
        <p:nvSpPr>
          <p:cNvPr id="3" name="Title 2"/>
          <p:cNvSpPr>
            <a:spLocks noGrp="1"/>
          </p:cNvSpPr>
          <p:nvPr>
            <p:ph type="title"/>
          </p:nvPr>
        </p:nvSpPr>
        <p:spPr/>
        <p:txBody>
          <a:bodyPr/>
          <a:lstStyle/>
          <a:p>
            <a:r>
              <a:rPr lang="en-US" dirty="0" smtClean="0"/>
              <a:t>Study Island Context Clues Fun: 200</a:t>
            </a:r>
            <a:endParaRPr lang="en-US" dirty="0"/>
          </a:p>
        </p:txBody>
      </p:sp>
    </p:spTree>
    <p:extLst>
      <p:ext uri="{BB962C8B-B14F-4D97-AF65-F5344CB8AC3E}">
        <p14:creationId xmlns:p14="http://schemas.microsoft.com/office/powerpoint/2010/main" val="12137503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76400"/>
            <a:ext cx="7848599" cy="4648200"/>
          </a:xfrm>
        </p:spPr>
      </p:pic>
      <p:sp>
        <p:nvSpPr>
          <p:cNvPr id="3" name="Title 2"/>
          <p:cNvSpPr>
            <a:spLocks noGrp="1"/>
          </p:cNvSpPr>
          <p:nvPr>
            <p:ph type="title"/>
          </p:nvPr>
        </p:nvSpPr>
        <p:spPr/>
        <p:txBody>
          <a:bodyPr/>
          <a:lstStyle/>
          <a:p>
            <a:r>
              <a:rPr lang="en-US" dirty="0" smtClean="0"/>
              <a:t>Study Island Context Clues Fun: 300</a:t>
            </a:r>
            <a:endParaRPr lang="en-US" dirty="0"/>
          </a:p>
        </p:txBody>
      </p:sp>
    </p:spTree>
    <p:extLst>
      <p:ext uri="{BB962C8B-B14F-4D97-AF65-F5344CB8AC3E}">
        <p14:creationId xmlns:p14="http://schemas.microsoft.com/office/powerpoint/2010/main" val="11316559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828800"/>
            <a:ext cx="7848600" cy="1371600"/>
          </a:xfrm>
        </p:spPr>
      </p:pic>
      <p:sp>
        <p:nvSpPr>
          <p:cNvPr id="3" name="Title 2"/>
          <p:cNvSpPr>
            <a:spLocks noGrp="1"/>
          </p:cNvSpPr>
          <p:nvPr>
            <p:ph type="title"/>
          </p:nvPr>
        </p:nvSpPr>
        <p:spPr/>
        <p:txBody>
          <a:bodyPr/>
          <a:lstStyle/>
          <a:p>
            <a:r>
              <a:rPr lang="en-US" dirty="0" smtClean="0"/>
              <a:t>Study Island Context Clues Fun: 400</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 y="3276600"/>
            <a:ext cx="7848600" cy="2895600"/>
          </a:xfrm>
          <a:prstGeom prst="rect">
            <a:avLst/>
          </a:prstGeom>
        </p:spPr>
      </p:pic>
    </p:spTree>
    <p:extLst>
      <p:ext uri="{BB962C8B-B14F-4D97-AF65-F5344CB8AC3E}">
        <p14:creationId xmlns:p14="http://schemas.microsoft.com/office/powerpoint/2010/main" val="2738092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76400"/>
            <a:ext cx="7772400" cy="4572000"/>
          </a:xfrm>
        </p:spPr>
      </p:pic>
      <p:sp>
        <p:nvSpPr>
          <p:cNvPr id="3" name="Title 2"/>
          <p:cNvSpPr>
            <a:spLocks noGrp="1"/>
          </p:cNvSpPr>
          <p:nvPr>
            <p:ph type="title"/>
          </p:nvPr>
        </p:nvSpPr>
        <p:spPr/>
        <p:txBody>
          <a:bodyPr/>
          <a:lstStyle/>
          <a:p>
            <a:r>
              <a:rPr lang="en-US" dirty="0" smtClean="0"/>
              <a:t>Study Island Context Clues Fun: 500</a:t>
            </a:r>
            <a:endParaRPr lang="en-US" dirty="0"/>
          </a:p>
        </p:txBody>
      </p:sp>
    </p:spTree>
    <p:extLst>
      <p:ext uri="{BB962C8B-B14F-4D97-AF65-F5344CB8AC3E}">
        <p14:creationId xmlns:p14="http://schemas.microsoft.com/office/powerpoint/2010/main" val="3172742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a:r>
              <a:rPr lang="en-US" sz="2800" b="1" dirty="0" smtClean="0"/>
              <a:t>Context Clues Jeopardy Rules</a:t>
            </a:r>
            <a:endParaRPr lang="en-US" sz="2800" b="1" dirty="0"/>
          </a:p>
        </p:txBody>
      </p:sp>
      <p:sp>
        <p:nvSpPr>
          <p:cNvPr id="3" name="Content Placeholder 2"/>
          <p:cNvSpPr>
            <a:spLocks noGrp="1"/>
          </p:cNvSpPr>
          <p:nvPr>
            <p:ph idx="1"/>
          </p:nvPr>
        </p:nvSpPr>
        <p:spPr/>
        <p:txBody>
          <a:bodyPr/>
          <a:lstStyle/>
          <a:p>
            <a:r>
              <a:rPr lang="en-US" dirty="0" smtClean="0"/>
              <a:t> </a:t>
            </a:r>
            <a:r>
              <a:rPr lang="en-US" sz="1600" dirty="0" smtClean="0"/>
              <a:t>If you want to answer a question, you will need to raise your hand after the question has been stated. </a:t>
            </a:r>
          </a:p>
          <a:p>
            <a:r>
              <a:rPr lang="en-US" sz="1600" dirty="0"/>
              <a:t> </a:t>
            </a:r>
            <a:r>
              <a:rPr lang="en-US" sz="1600" dirty="0" smtClean="0"/>
              <a:t>You will be given either audio or chat privileges to give us your answer. </a:t>
            </a:r>
          </a:p>
          <a:p>
            <a:r>
              <a:rPr lang="en-US" sz="1600" dirty="0"/>
              <a:t> </a:t>
            </a:r>
            <a:r>
              <a:rPr lang="en-US" sz="1600" dirty="0" smtClean="0"/>
              <a:t>You must </a:t>
            </a:r>
            <a:r>
              <a:rPr lang="en-US" sz="1600" b="1" dirty="0" smtClean="0"/>
              <a:t>honestly keep track of your own points</a:t>
            </a:r>
            <a:r>
              <a:rPr lang="en-US" sz="1600" dirty="0" smtClean="0"/>
              <a:t>.</a:t>
            </a:r>
          </a:p>
          <a:p>
            <a:r>
              <a:rPr lang="en-US" sz="1600" dirty="0"/>
              <a:t> </a:t>
            </a:r>
            <a:r>
              <a:rPr lang="en-US" sz="1600" dirty="0" smtClean="0"/>
              <a:t>Try your best! </a:t>
            </a:r>
          </a:p>
          <a:p>
            <a:r>
              <a:rPr lang="en-US" sz="1600" dirty="0"/>
              <a:t> </a:t>
            </a:r>
            <a:r>
              <a:rPr lang="en-US" sz="1600" dirty="0" smtClean="0"/>
              <a:t>If you want to stay in the class connect after being divided into breakout rooms (2) and just want to watch (and review), that is fine. You do not have to play. </a:t>
            </a:r>
            <a:endParaRPr lang="en-US" dirty="0"/>
          </a:p>
        </p:txBody>
      </p:sp>
    </p:spTree>
    <p:extLst>
      <p:ext uri="{BB962C8B-B14F-4D97-AF65-F5344CB8AC3E}">
        <p14:creationId xmlns:p14="http://schemas.microsoft.com/office/powerpoint/2010/main" val="1634926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024744" cy="572536"/>
          </a:xfrm>
        </p:spPr>
        <p:txBody>
          <a:bodyPr>
            <a:normAutofit/>
          </a:bodyPr>
          <a:lstStyle/>
          <a:p>
            <a:pPr algn="ctr"/>
            <a:r>
              <a:rPr lang="en-US" sz="2800" b="1" dirty="0" smtClean="0"/>
              <a:t>Context Clues Jeopardy</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5168556"/>
              </p:ext>
            </p:extLst>
          </p:nvPr>
        </p:nvGraphicFramePr>
        <p:xfrm>
          <a:off x="457201" y="1676400"/>
          <a:ext cx="8001000" cy="4800599"/>
        </p:xfrm>
        <a:graphic>
          <a:graphicData uri="http://schemas.openxmlformats.org/drawingml/2006/table">
            <a:tbl>
              <a:tblPr firstRow="1" bandRow="1">
                <a:tableStyleId>{5C22544A-7EE6-4342-B048-85BDC9FD1C3A}</a:tableStyleId>
              </a:tblPr>
              <a:tblGrid>
                <a:gridCol w="2091170"/>
                <a:gridCol w="2021336"/>
                <a:gridCol w="1797324"/>
                <a:gridCol w="2091170"/>
              </a:tblGrid>
              <a:tr h="1585519">
                <a:tc>
                  <a:txBody>
                    <a:bodyPr/>
                    <a:lstStyle/>
                    <a:p>
                      <a:pPr algn="ctr"/>
                      <a:r>
                        <a:rPr lang="en-US" b="1" dirty="0" smtClean="0"/>
                        <a:t>Context</a:t>
                      </a:r>
                      <a:r>
                        <a:rPr lang="en-US" b="1" baseline="0" dirty="0" smtClean="0"/>
                        <a:t> Clues: Definitions</a:t>
                      </a:r>
                      <a:endParaRPr lang="en-US" b="1" dirty="0" smtClean="0"/>
                    </a:p>
                  </a:txBody>
                  <a:tcPr/>
                </a:tc>
                <a:tc>
                  <a:txBody>
                    <a:bodyPr/>
                    <a:lstStyle/>
                    <a:p>
                      <a:pPr algn="ctr"/>
                      <a:r>
                        <a:rPr lang="en-US" b="1" dirty="0" smtClean="0"/>
                        <a:t>Context Clue Practice 1</a:t>
                      </a:r>
                    </a:p>
                    <a:p>
                      <a:pPr algn="ctr"/>
                      <a:endParaRPr lang="en-US" b="1" dirty="0" smtClean="0"/>
                    </a:p>
                  </a:txBody>
                  <a:tcPr/>
                </a:tc>
                <a:tc>
                  <a:txBody>
                    <a:bodyPr/>
                    <a:lstStyle/>
                    <a:p>
                      <a:pPr algn="ctr"/>
                      <a:endParaRPr lang="en-US" b="1" dirty="0" smtClean="0"/>
                    </a:p>
                    <a:p>
                      <a:pPr algn="ctr"/>
                      <a:r>
                        <a:rPr lang="en-US" b="1" dirty="0" smtClean="0"/>
                        <a:t>What Kind</a:t>
                      </a:r>
                      <a:r>
                        <a:rPr lang="en-US" b="1" baseline="0" dirty="0" smtClean="0"/>
                        <a:t> of Context Clue?</a:t>
                      </a:r>
                      <a:endParaRPr lang="en-US" b="1" dirty="0" smtClean="0"/>
                    </a:p>
                  </a:txBody>
                  <a:tcPr/>
                </a:tc>
                <a:tc>
                  <a:txBody>
                    <a:bodyPr/>
                    <a:lstStyle/>
                    <a:p>
                      <a:pPr algn="ctr"/>
                      <a:endParaRPr lang="en-US" b="1" dirty="0" smtClean="0"/>
                    </a:p>
                    <a:p>
                      <a:pPr algn="ctr"/>
                      <a:endParaRPr lang="en-US" b="1" dirty="0" smtClean="0"/>
                    </a:p>
                    <a:p>
                      <a:pPr algn="ctr"/>
                      <a:r>
                        <a:rPr lang="en-US" b="1" dirty="0" smtClean="0"/>
                        <a:t>Study Island:</a:t>
                      </a:r>
                      <a:r>
                        <a:rPr lang="en-US" b="1" baseline="0" dirty="0" smtClean="0"/>
                        <a:t> Context Clues Fun</a:t>
                      </a:r>
                      <a:endParaRPr lang="en-US" b="1" dirty="0"/>
                    </a:p>
                  </a:txBody>
                  <a:tcPr/>
                </a:tc>
              </a:tr>
              <a:tr h="643016">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r>
              <a:tr h="643016">
                <a:tc>
                  <a:txBody>
                    <a:bodyPr/>
                    <a:lstStyle/>
                    <a:p>
                      <a:pPr algn="ctr"/>
                      <a:r>
                        <a:rPr lang="en-US" dirty="0" smtClean="0"/>
                        <a:t>200</a:t>
                      </a:r>
                      <a:endParaRPr lang="en-US" dirty="0"/>
                    </a:p>
                  </a:txBody>
                  <a:tcPr/>
                </a:tc>
                <a:tc>
                  <a:txBody>
                    <a:bodyPr/>
                    <a:lstStyle/>
                    <a:p>
                      <a:pPr algn="ctr"/>
                      <a:r>
                        <a:rPr lang="en-US" dirty="0" smtClean="0"/>
                        <a:t>200</a:t>
                      </a:r>
                      <a:endParaRPr lang="en-US" dirty="0"/>
                    </a:p>
                  </a:txBody>
                  <a:tcPr/>
                </a:tc>
                <a:tc>
                  <a:txBody>
                    <a:bodyPr/>
                    <a:lstStyle/>
                    <a:p>
                      <a:pPr algn="ctr"/>
                      <a:r>
                        <a:rPr lang="en-US" dirty="0" smtClean="0"/>
                        <a:t>200</a:t>
                      </a:r>
                      <a:endParaRPr lang="en-US" dirty="0"/>
                    </a:p>
                  </a:txBody>
                  <a:tcPr/>
                </a:tc>
                <a:tc>
                  <a:txBody>
                    <a:bodyPr/>
                    <a:lstStyle/>
                    <a:p>
                      <a:pPr algn="ctr"/>
                      <a:r>
                        <a:rPr lang="en-US" dirty="0" smtClean="0"/>
                        <a:t>200</a:t>
                      </a:r>
                      <a:endParaRPr lang="en-US" dirty="0"/>
                    </a:p>
                  </a:txBody>
                  <a:tcPr/>
                </a:tc>
              </a:tr>
              <a:tr h="643016">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c>
                  <a:txBody>
                    <a:bodyPr/>
                    <a:lstStyle/>
                    <a:p>
                      <a:pPr algn="ctr"/>
                      <a:r>
                        <a:rPr lang="en-US" dirty="0" smtClean="0"/>
                        <a:t>300</a:t>
                      </a:r>
                      <a:endParaRPr lang="en-US" dirty="0"/>
                    </a:p>
                  </a:txBody>
                  <a:tcPr/>
                </a:tc>
              </a:tr>
              <a:tr h="643016">
                <a:tc>
                  <a:txBody>
                    <a:bodyPr/>
                    <a:lstStyle/>
                    <a:p>
                      <a:pPr algn="ctr"/>
                      <a:r>
                        <a:rPr lang="en-US" dirty="0" smtClean="0"/>
                        <a:t>400</a:t>
                      </a:r>
                      <a:endParaRPr lang="en-US" dirty="0"/>
                    </a:p>
                  </a:txBody>
                  <a:tcPr/>
                </a:tc>
                <a:tc>
                  <a:txBody>
                    <a:bodyPr/>
                    <a:lstStyle/>
                    <a:p>
                      <a:pPr algn="ctr"/>
                      <a:r>
                        <a:rPr lang="en-US" dirty="0" smtClean="0"/>
                        <a:t>400</a:t>
                      </a:r>
                      <a:endParaRPr lang="en-US" dirty="0"/>
                    </a:p>
                  </a:txBody>
                  <a:tcPr/>
                </a:tc>
                <a:tc>
                  <a:txBody>
                    <a:bodyPr/>
                    <a:lstStyle/>
                    <a:p>
                      <a:pPr algn="ctr"/>
                      <a:r>
                        <a:rPr lang="en-US" dirty="0" smtClean="0"/>
                        <a:t>400</a:t>
                      </a:r>
                      <a:endParaRPr lang="en-US" dirty="0"/>
                    </a:p>
                  </a:txBody>
                  <a:tcPr/>
                </a:tc>
                <a:tc>
                  <a:txBody>
                    <a:bodyPr/>
                    <a:lstStyle/>
                    <a:p>
                      <a:pPr algn="ctr"/>
                      <a:r>
                        <a:rPr lang="en-US" dirty="0" smtClean="0"/>
                        <a:t>400</a:t>
                      </a:r>
                      <a:endParaRPr lang="en-US" dirty="0"/>
                    </a:p>
                  </a:txBody>
                  <a:tcPr/>
                </a:tc>
              </a:tr>
              <a:tr h="643016">
                <a:tc>
                  <a:txBody>
                    <a:bodyPr/>
                    <a:lstStyle/>
                    <a:p>
                      <a:pPr algn="ctr"/>
                      <a:r>
                        <a:rPr lang="en-US" dirty="0" smtClean="0"/>
                        <a:t>500</a:t>
                      </a:r>
                      <a:endParaRPr lang="en-US" dirty="0"/>
                    </a:p>
                  </a:txBody>
                  <a:tcPr/>
                </a:tc>
                <a:tc>
                  <a:txBody>
                    <a:bodyPr/>
                    <a:lstStyle/>
                    <a:p>
                      <a:pPr algn="ctr"/>
                      <a:r>
                        <a:rPr lang="en-US" dirty="0" smtClean="0"/>
                        <a:t>500</a:t>
                      </a:r>
                      <a:endParaRPr lang="en-US" dirty="0"/>
                    </a:p>
                  </a:txBody>
                  <a:tcPr/>
                </a:tc>
                <a:tc>
                  <a:txBody>
                    <a:bodyPr/>
                    <a:lstStyle/>
                    <a:p>
                      <a:pPr algn="ctr"/>
                      <a:r>
                        <a:rPr lang="en-US" dirty="0" smtClean="0"/>
                        <a:t>500</a:t>
                      </a:r>
                      <a:endParaRPr lang="en-US" dirty="0"/>
                    </a:p>
                  </a:txBody>
                  <a:tcPr/>
                </a:tc>
                <a:tc>
                  <a:txBody>
                    <a:bodyPr/>
                    <a:lstStyle/>
                    <a:p>
                      <a:pPr algn="ctr"/>
                      <a:r>
                        <a:rPr lang="en-US" dirty="0" smtClean="0"/>
                        <a:t>500</a:t>
                      </a:r>
                      <a:endParaRPr lang="en-US" dirty="0"/>
                    </a:p>
                  </a:txBody>
                  <a:tcPr/>
                </a:tc>
              </a:tr>
            </a:tbl>
          </a:graphicData>
        </a:graphic>
      </p:graphicFrame>
    </p:spTree>
    <p:extLst>
      <p:ext uri="{BB962C8B-B14F-4D97-AF65-F5344CB8AC3E}">
        <p14:creationId xmlns:p14="http://schemas.microsoft.com/office/powerpoint/2010/main" val="13383551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This type of </a:t>
            </a:r>
            <a:r>
              <a:rPr lang="en-US" dirty="0"/>
              <a:t>context clue has </a:t>
            </a:r>
            <a:r>
              <a:rPr lang="en-US" dirty="0" smtClean="0"/>
              <a:t>a </a:t>
            </a:r>
            <a:r>
              <a:rPr lang="en-US" dirty="0"/>
              <a:t>word or phrase with the same meaning</a:t>
            </a:r>
            <a:r>
              <a:rPr lang="en-US" dirty="0" smtClean="0"/>
              <a:t>.</a:t>
            </a:r>
          </a:p>
          <a:p>
            <a:pPr marL="0" indent="0">
              <a:buNone/>
            </a:pPr>
            <a:endParaRPr lang="en-US" dirty="0"/>
          </a:p>
          <a:p>
            <a:pPr marL="0" indent="0">
              <a:buNone/>
            </a:pPr>
            <a:r>
              <a:rPr lang="en-US" dirty="0"/>
              <a:t>(Example) The beach was covered with debris like paper and cans and the children picked up all the trash.</a:t>
            </a:r>
          </a:p>
          <a:p>
            <a:pPr marL="0" indent="0">
              <a:buNone/>
            </a:pPr>
            <a:endParaRPr lang="en-US" dirty="0" smtClean="0"/>
          </a:p>
          <a:p>
            <a:pPr marL="0" indent="0">
              <a:buNone/>
            </a:pPr>
            <a:r>
              <a:rPr lang="en-US" dirty="0" smtClean="0"/>
              <a:t>A.) Antonym Clue</a:t>
            </a:r>
          </a:p>
          <a:p>
            <a:pPr marL="0" indent="0">
              <a:buNone/>
            </a:pPr>
            <a:r>
              <a:rPr lang="en-US" dirty="0" smtClean="0"/>
              <a:t>B.) Restatement Clue</a:t>
            </a:r>
          </a:p>
          <a:p>
            <a:pPr marL="0" indent="0">
              <a:buNone/>
            </a:pPr>
            <a:r>
              <a:rPr lang="en-US" dirty="0" smtClean="0"/>
              <a:t>C.) Synonym Clue </a:t>
            </a:r>
          </a:p>
          <a:p>
            <a:pPr marL="0" indent="0">
              <a:buNone/>
            </a:pPr>
            <a:r>
              <a:rPr lang="en-US" dirty="0" smtClean="0"/>
              <a:t>D.) Example Clue</a:t>
            </a:r>
            <a:endParaRPr lang="en-US" dirty="0"/>
          </a:p>
        </p:txBody>
      </p:sp>
      <p:sp>
        <p:nvSpPr>
          <p:cNvPr id="3" name="Title 2"/>
          <p:cNvSpPr>
            <a:spLocks noGrp="1"/>
          </p:cNvSpPr>
          <p:nvPr>
            <p:ph type="title"/>
          </p:nvPr>
        </p:nvSpPr>
        <p:spPr/>
        <p:txBody>
          <a:bodyPr/>
          <a:lstStyle/>
          <a:p>
            <a:r>
              <a:rPr lang="en-US" dirty="0" smtClean="0"/>
              <a:t>Context Clues Definitions: 100</a:t>
            </a:r>
            <a:endParaRPr lang="en-US" dirty="0"/>
          </a:p>
        </p:txBody>
      </p:sp>
    </p:spTree>
    <p:extLst>
      <p:ext uri="{BB962C8B-B14F-4D97-AF65-F5344CB8AC3E}">
        <p14:creationId xmlns:p14="http://schemas.microsoft.com/office/powerpoint/2010/main" val="447815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What type of context clue is described here?</a:t>
            </a:r>
          </a:p>
          <a:p>
            <a:pPr marL="0" indent="0">
              <a:buNone/>
            </a:pPr>
            <a:endParaRPr lang="en-US" dirty="0"/>
          </a:p>
          <a:p>
            <a:pPr marL="0" indent="0">
              <a:buNone/>
            </a:pPr>
            <a:r>
              <a:rPr lang="en-US" dirty="0"/>
              <a:t>“The meaning of a word or phrase is explained immediately following its use</a:t>
            </a:r>
            <a:r>
              <a:rPr lang="en-US" dirty="0" smtClean="0"/>
              <a:t>.”</a:t>
            </a:r>
          </a:p>
          <a:p>
            <a:pPr marL="0" indent="0">
              <a:buNone/>
            </a:pPr>
            <a:endParaRPr lang="en-US" dirty="0"/>
          </a:p>
          <a:p>
            <a:pPr marL="0" indent="0">
              <a:buNone/>
            </a:pPr>
            <a:r>
              <a:rPr lang="en-US" dirty="0" smtClean="0"/>
              <a:t>A.) An example clue.</a:t>
            </a:r>
          </a:p>
          <a:p>
            <a:pPr marL="0" indent="0">
              <a:buNone/>
            </a:pPr>
            <a:r>
              <a:rPr lang="en-US" dirty="0" smtClean="0"/>
              <a:t>B.) A restatement clue.</a:t>
            </a:r>
          </a:p>
          <a:p>
            <a:pPr marL="0" indent="0">
              <a:buNone/>
            </a:pPr>
            <a:r>
              <a:rPr lang="en-US" dirty="0" smtClean="0"/>
              <a:t>C.) A comparison clue.</a:t>
            </a:r>
          </a:p>
          <a:p>
            <a:pPr marL="0" indent="0">
              <a:buNone/>
            </a:pPr>
            <a:r>
              <a:rPr lang="en-US" dirty="0" smtClean="0"/>
              <a:t>D.) An explanation clue.</a:t>
            </a:r>
            <a:endParaRPr lang="en-US" dirty="0"/>
          </a:p>
        </p:txBody>
      </p:sp>
      <p:sp>
        <p:nvSpPr>
          <p:cNvPr id="3" name="Title 2"/>
          <p:cNvSpPr>
            <a:spLocks noGrp="1"/>
          </p:cNvSpPr>
          <p:nvPr>
            <p:ph type="title"/>
          </p:nvPr>
        </p:nvSpPr>
        <p:spPr/>
        <p:txBody>
          <a:bodyPr/>
          <a:lstStyle/>
          <a:p>
            <a:r>
              <a:rPr lang="en-US" dirty="0" smtClean="0"/>
              <a:t>Context Clues Definitions: 200</a:t>
            </a:r>
            <a:endParaRPr lang="en-US" dirty="0"/>
          </a:p>
        </p:txBody>
      </p:sp>
    </p:spTree>
    <p:extLst>
      <p:ext uri="{BB962C8B-B14F-4D97-AF65-F5344CB8AC3E}">
        <p14:creationId xmlns:p14="http://schemas.microsoft.com/office/powerpoint/2010/main" val="70445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0" indent="0">
              <a:buNone/>
            </a:pPr>
            <a:r>
              <a:rPr lang="en-US" dirty="0" smtClean="0"/>
              <a:t>What are </a:t>
            </a:r>
            <a:r>
              <a:rPr lang="en-US" b="1" dirty="0" smtClean="0"/>
              <a:t>context clues</a:t>
            </a:r>
            <a:r>
              <a:rPr lang="en-US" dirty="0" smtClean="0"/>
              <a:t>? Choose the </a:t>
            </a:r>
            <a:r>
              <a:rPr lang="en-US" u="sng" dirty="0" smtClean="0"/>
              <a:t>best</a:t>
            </a:r>
            <a:r>
              <a:rPr lang="en-US" i="1" u="sng" dirty="0" smtClean="0"/>
              <a:t> </a:t>
            </a:r>
            <a:r>
              <a:rPr lang="en-US" dirty="0" smtClean="0"/>
              <a:t>answer.</a:t>
            </a:r>
          </a:p>
          <a:p>
            <a:pPr marL="0" indent="0">
              <a:buNone/>
            </a:pPr>
            <a:endParaRPr lang="en-US" dirty="0"/>
          </a:p>
          <a:p>
            <a:pPr marL="0" indent="0">
              <a:buNone/>
            </a:pPr>
            <a:r>
              <a:rPr lang="en-US" dirty="0"/>
              <a:t>A.) </a:t>
            </a:r>
            <a:r>
              <a:rPr lang="en-US" dirty="0" smtClean="0"/>
              <a:t>Hints </a:t>
            </a:r>
            <a:r>
              <a:rPr lang="en-US" dirty="0"/>
              <a:t>that help readers discover the meaning of unfamiliar words</a:t>
            </a:r>
            <a:r>
              <a:rPr lang="en-US" dirty="0" smtClean="0"/>
              <a:t>.</a:t>
            </a:r>
          </a:p>
          <a:p>
            <a:pPr marL="0" indent="0">
              <a:buNone/>
            </a:pPr>
            <a:endParaRPr lang="en-US" dirty="0"/>
          </a:p>
          <a:p>
            <a:pPr marL="0" indent="0">
              <a:buNone/>
            </a:pPr>
            <a:r>
              <a:rPr lang="en-US" dirty="0"/>
              <a:t>B.) </a:t>
            </a:r>
            <a:r>
              <a:rPr lang="en-US" dirty="0" smtClean="0"/>
              <a:t>Words being </a:t>
            </a:r>
            <a:r>
              <a:rPr lang="en-US" dirty="0"/>
              <a:t>defined directly and clearly in the sentence in which </a:t>
            </a:r>
            <a:r>
              <a:rPr lang="en-US" dirty="0" smtClean="0"/>
              <a:t>they appear.</a:t>
            </a:r>
          </a:p>
          <a:p>
            <a:pPr marL="0" indent="0">
              <a:buNone/>
            </a:pPr>
            <a:endParaRPr lang="en-US" dirty="0"/>
          </a:p>
          <a:p>
            <a:pPr marL="0" indent="0">
              <a:buNone/>
            </a:pPr>
            <a:r>
              <a:rPr lang="en-US" dirty="0" smtClean="0"/>
              <a:t>C.) A set of tools to help improve reading comprehension.</a:t>
            </a:r>
          </a:p>
          <a:p>
            <a:pPr marL="0" indent="0">
              <a:buNone/>
            </a:pPr>
            <a:endParaRPr lang="en-US" dirty="0"/>
          </a:p>
          <a:p>
            <a:pPr marL="0" indent="0">
              <a:buNone/>
            </a:pPr>
            <a:r>
              <a:rPr lang="en-US" dirty="0" smtClean="0"/>
              <a:t>D.) I think that all the answer choices make sense. </a:t>
            </a:r>
          </a:p>
          <a:p>
            <a:pPr marL="0" indent="0">
              <a:buNone/>
            </a:pPr>
            <a:endParaRPr lang="en-US" dirty="0"/>
          </a:p>
        </p:txBody>
      </p:sp>
      <p:sp>
        <p:nvSpPr>
          <p:cNvPr id="3" name="Title 2"/>
          <p:cNvSpPr>
            <a:spLocks noGrp="1"/>
          </p:cNvSpPr>
          <p:nvPr>
            <p:ph type="title"/>
          </p:nvPr>
        </p:nvSpPr>
        <p:spPr/>
        <p:txBody>
          <a:bodyPr/>
          <a:lstStyle/>
          <a:p>
            <a:r>
              <a:rPr lang="en-US" dirty="0" smtClean="0"/>
              <a:t>Context Clues Definitions: 300</a:t>
            </a:r>
            <a:endParaRPr lang="en-US" dirty="0"/>
          </a:p>
        </p:txBody>
      </p:sp>
    </p:spTree>
    <p:extLst>
      <p:ext uri="{BB962C8B-B14F-4D97-AF65-F5344CB8AC3E}">
        <p14:creationId xmlns:p14="http://schemas.microsoft.com/office/powerpoint/2010/main" val="2022424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Select the type of context clue described below.</a:t>
            </a:r>
          </a:p>
          <a:p>
            <a:pPr marL="0" indent="0">
              <a:buNone/>
            </a:pPr>
            <a:endParaRPr lang="en-US" dirty="0"/>
          </a:p>
          <a:p>
            <a:pPr marL="0" indent="0">
              <a:buNone/>
            </a:pPr>
            <a:r>
              <a:rPr lang="en-US" dirty="0"/>
              <a:t>“A type of clue in which the meaning of a word is restated in another way</a:t>
            </a:r>
            <a:r>
              <a:rPr lang="en-US" dirty="0" smtClean="0"/>
              <a:t>.”</a:t>
            </a:r>
          </a:p>
          <a:p>
            <a:pPr marL="0" indent="0">
              <a:buNone/>
            </a:pPr>
            <a:endParaRPr lang="en-US" dirty="0"/>
          </a:p>
          <a:p>
            <a:pPr marL="0" indent="0">
              <a:buNone/>
            </a:pPr>
            <a:r>
              <a:rPr lang="en-US" dirty="0" smtClean="0"/>
              <a:t>A.) Definition Clue.</a:t>
            </a:r>
          </a:p>
          <a:p>
            <a:pPr marL="0" indent="0">
              <a:buNone/>
            </a:pPr>
            <a:r>
              <a:rPr lang="en-US" dirty="0" smtClean="0"/>
              <a:t>B.) Restatement Clue.</a:t>
            </a:r>
          </a:p>
          <a:p>
            <a:pPr marL="0" indent="0">
              <a:buNone/>
            </a:pPr>
            <a:r>
              <a:rPr lang="en-US" dirty="0" smtClean="0"/>
              <a:t>C.) Example Clue.</a:t>
            </a:r>
          </a:p>
          <a:p>
            <a:pPr marL="0" indent="0">
              <a:buNone/>
            </a:pPr>
            <a:r>
              <a:rPr lang="en-US" dirty="0" smtClean="0"/>
              <a:t>D.) Explanation Clue. </a:t>
            </a:r>
            <a:endParaRPr lang="en-US" dirty="0"/>
          </a:p>
        </p:txBody>
      </p:sp>
      <p:sp>
        <p:nvSpPr>
          <p:cNvPr id="3" name="Title 2"/>
          <p:cNvSpPr>
            <a:spLocks noGrp="1"/>
          </p:cNvSpPr>
          <p:nvPr>
            <p:ph type="title"/>
          </p:nvPr>
        </p:nvSpPr>
        <p:spPr/>
        <p:txBody>
          <a:bodyPr/>
          <a:lstStyle/>
          <a:p>
            <a:r>
              <a:rPr lang="en-US" dirty="0" smtClean="0"/>
              <a:t>Context Clues Definitions: 400</a:t>
            </a:r>
            <a:endParaRPr lang="en-US" dirty="0"/>
          </a:p>
        </p:txBody>
      </p:sp>
    </p:spTree>
    <p:extLst>
      <p:ext uri="{BB962C8B-B14F-4D97-AF65-F5344CB8AC3E}">
        <p14:creationId xmlns:p14="http://schemas.microsoft.com/office/powerpoint/2010/main" val="99795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Identify which context clue is being described below.</a:t>
            </a:r>
          </a:p>
          <a:p>
            <a:pPr marL="0" indent="0">
              <a:buNone/>
            </a:pPr>
            <a:endParaRPr lang="en-US" dirty="0"/>
          </a:p>
          <a:p>
            <a:pPr marL="0" indent="0">
              <a:buNone/>
            </a:pPr>
            <a:r>
              <a:rPr lang="en-US" dirty="0"/>
              <a:t>“Use of words or phrases that are the same as the underlined word</a:t>
            </a:r>
            <a:r>
              <a:rPr lang="en-US" dirty="0" smtClean="0"/>
              <a:t>.”</a:t>
            </a:r>
          </a:p>
          <a:p>
            <a:pPr marL="0" indent="0">
              <a:buNone/>
            </a:pPr>
            <a:endParaRPr lang="en-US" dirty="0"/>
          </a:p>
          <a:p>
            <a:pPr marL="0" indent="0">
              <a:buNone/>
            </a:pPr>
            <a:r>
              <a:rPr lang="en-US" dirty="0" smtClean="0"/>
              <a:t>A.) Example Clue.</a:t>
            </a:r>
          </a:p>
          <a:p>
            <a:pPr marL="0" indent="0">
              <a:buNone/>
            </a:pPr>
            <a:r>
              <a:rPr lang="en-US" dirty="0" smtClean="0"/>
              <a:t>B.) Restatement Clue.</a:t>
            </a:r>
          </a:p>
          <a:p>
            <a:pPr marL="0" indent="0">
              <a:buNone/>
            </a:pPr>
            <a:r>
              <a:rPr lang="en-US" dirty="0" smtClean="0"/>
              <a:t>C.) Explanation Clue.</a:t>
            </a:r>
          </a:p>
          <a:p>
            <a:pPr marL="0" indent="0">
              <a:buNone/>
            </a:pPr>
            <a:r>
              <a:rPr lang="en-US" dirty="0" smtClean="0"/>
              <a:t>D.) Definition Clue.</a:t>
            </a:r>
            <a:endParaRPr lang="en-US" dirty="0"/>
          </a:p>
        </p:txBody>
      </p:sp>
      <p:sp>
        <p:nvSpPr>
          <p:cNvPr id="3" name="Title 2"/>
          <p:cNvSpPr>
            <a:spLocks noGrp="1"/>
          </p:cNvSpPr>
          <p:nvPr>
            <p:ph type="title"/>
          </p:nvPr>
        </p:nvSpPr>
        <p:spPr/>
        <p:txBody>
          <a:bodyPr/>
          <a:lstStyle/>
          <a:p>
            <a:r>
              <a:rPr lang="en-US" dirty="0" smtClean="0"/>
              <a:t>Context Clues Definitions: 500</a:t>
            </a:r>
            <a:endParaRPr lang="en-US" dirty="0"/>
          </a:p>
        </p:txBody>
      </p:sp>
    </p:spTree>
    <p:extLst>
      <p:ext uri="{BB962C8B-B14F-4D97-AF65-F5344CB8AC3E}">
        <p14:creationId xmlns:p14="http://schemas.microsoft.com/office/powerpoint/2010/main" val="10699746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205</TotalTime>
  <Words>1086</Words>
  <Application>Microsoft Office PowerPoint</Application>
  <PresentationFormat>On-screen Show (4:3)</PresentationFormat>
  <Paragraphs>174</Paragraphs>
  <Slides>24</Slides>
  <Notes>19</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Paper</vt:lpstr>
      <vt:lpstr>Context Clues Review Jeopardy</vt:lpstr>
      <vt:lpstr>Learning Targets from Week: Context Clues</vt:lpstr>
      <vt:lpstr>Context Clues Jeopardy Rules</vt:lpstr>
      <vt:lpstr>Context Clues Jeopardy</vt:lpstr>
      <vt:lpstr>Context Clues Definitions: 100</vt:lpstr>
      <vt:lpstr>Context Clues Definitions: 200</vt:lpstr>
      <vt:lpstr>Context Clues Definitions: 300</vt:lpstr>
      <vt:lpstr>Context Clues Definitions: 400</vt:lpstr>
      <vt:lpstr>Context Clues Definitions: 500</vt:lpstr>
      <vt:lpstr>Context Clue Practice 1: 100</vt:lpstr>
      <vt:lpstr>Context Clue Practice 1: 200</vt:lpstr>
      <vt:lpstr>Context Clue Practice 1: 300</vt:lpstr>
      <vt:lpstr>Context Clue Practice 1: 400</vt:lpstr>
      <vt:lpstr>Context Clue Practice 1: 500</vt:lpstr>
      <vt:lpstr>What Kind of Context Clue? : 100</vt:lpstr>
      <vt:lpstr>What Kind of Context Clue? : 200</vt:lpstr>
      <vt:lpstr>What Kind of Context Clue? : 300</vt:lpstr>
      <vt:lpstr>What Kind of Context Clue? : 400</vt:lpstr>
      <vt:lpstr>What Kind of Context Clue? : 500</vt:lpstr>
      <vt:lpstr>Study Island Context Clues Fun: 100</vt:lpstr>
      <vt:lpstr>Study Island Context Clues Fun: 200</vt:lpstr>
      <vt:lpstr>Study Island Context Clues Fun: 300</vt:lpstr>
      <vt:lpstr>Study Island Context Clues Fun: 400</vt:lpstr>
      <vt:lpstr>Study Island Context Clues Fun: 500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Clues Review Jeopardy</dc:title>
  <dc:creator>user</dc:creator>
  <cp:lastModifiedBy>user</cp:lastModifiedBy>
  <cp:revision>57</cp:revision>
  <cp:lastPrinted>2013-11-06T11:59:19Z</cp:lastPrinted>
  <dcterms:created xsi:type="dcterms:W3CDTF">2013-11-05T12:12:42Z</dcterms:created>
  <dcterms:modified xsi:type="dcterms:W3CDTF">2013-11-06T12:06:02Z</dcterms:modified>
</cp:coreProperties>
</file>